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93" r:id="rId2"/>
    <p:sldId id="256" r:id="rId3"/>
    <p:sldId id="320" r:id="rId4"/>
    <p:sldId id="321" r:id="rId5"/>
    <p:sldId id="295" r:id="rId6"/>
    <p:sldId id="322" r:id="rId7"/>
    <p:sldId id="296" r:id="rId8"/>
    <p:sldId id="323" r:id="rId9"/>
    <p:sldId id="324" r:id="rId10"/>
    <p:sldId id="297" r:id="rId11"/>
    <p:sldId id="325" r:id="rId12"/>
    <p:sldId id="326" r:id="rId13"/>
    <p:sldId id="327" r:id="rId14"/>
    <p:sldId id="328" r:id="rId15"/>
    <p:sldId id="329" r:id="rId16"/>
    <p:sldId id="330" r:id="rId17"/>
    <p:sldId id="331" r:id="rId18"/>
    <p:sldId id="298" r:id="rId19"/>
    <p:sldId id="332" r:id="rId20"/>
    <p:sldId id="333" r:id="rId21"/>
    <p:sldId id="334" r:id="rId22"/>
    <p:sldId id="319" r:id="rId23"/>
    <p:sldId id="335" r:id="rId24"/>
    <p:sldId id="257" r:id="rId25"/>
    <p:sldId id="299" r:id="rId26"/>
    <p:sldId id="309" r:id="rId27"/>
    <p:sldId id="307" r:id="rId28"/>
    <p:sldId id="308" r:id="rId29"/>
    <p:sldId id="306" r:id="rId30"/>
    <p:sldId id="316" r:id="rId31"/>
    <p:sldId id="300" r:id="rId32"/>
    <p:sldId id="301" r:id="rId33"/>
    <p:sldId id="302" r:id="rId34"/>
    <p:sldId id="310" r:id="rId35"/>
    <p:sldId id="311" r:id="rId36"/>
    <p:sldId id="312" r:id="rId37"/>
    <p:sldId id="303" r:id="rId38"/>
    <p:sldId id="313" r:id="rId39"/>
    <p:sldId id="314" r:id="rId40"/>
    <p:sldId id="315" r:id="rId41"/>
    <p:sldId id="304" r:id="rId42"/>
    <p:sldId id="317" r:id="rId43"/>
    <p:sldId id="318" r:id="rId44"/>
    <p:sldId id="30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6395"/>
  </p:normalViewPr>
  <p:slideViewPr>
    <p:cSldViewPr snapToGrid="0" snapToObjects="1">
      <p:cViewPr varScale="1">
        <p:scale>
          <a:sx n="109" d="100"/>
          <a:sy n="109" d="100"/>
        </p:scale>
        <p:origin x="21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777B-0D96-E849-A49E-CE62BEE51368}" type="datetimeFigureOut">
              <a:rPr lang="en-US" smtClean="0"/>
              <a:t>11/15/23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969B5-E43A-374C-897B-BE6519BCAFA0}" type="slidenum">
              <a:rPr lang="en-US" smtClean="0"/>
              <a:t>‹#›</a:t>
            </a:fld>
            <a:endParaRPr lang="en-US"/>
          </a:p>
        </p:txBody>
      </p:sp>
    </p:spTree>
    <p:extLst>
      <p:ext uri="{BB962C8B-B14F-4D97-AF65-F5344CB8AC3E}">
        <p14:creationId xmlns:p14="http://schemas.microsoft.com/office/powerpoint/2010/main" val="1868254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1</a:t>
            </a:fld>
            <a:endParaRPr lang="en-US"/>
          </a:p>
        </p:txBody>
      </p:sp>
    </p:spTree>
    <p:extLst>
      <p:ext uri="{BB962C8B-B14F-4D97-AF65-F5344CB8AC3E}">
        <p14:creationId xmlns:p14="http://schemas.microsoft.com/office/powerpoint/2010/main" val="3256692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969B5-E43A-374C-897B-BE6519BCAFA0}" type="slidenum">
              <a:rPr lang="en-US" smtClean="0"/>
              <a:t>23</a:t>
            </a:fld>
            <a:endParaRPr lang="en-US"/>
          </a:p>
        </p:txBody>
      </p:sp>
    </p:spTree>
    <p:extLst>
      <p:ext uri="{BB962C8B-B14F-4D97-AF65-F5344CB8AC3E}">
        <p14:creationId xmlns:p14="http://schemas.microsoft.com/office/powerpoint/2010/main" val="3799490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24</a:t>
            </a:fld>
            <a:endParaRPr lang="en-US"/>
          </a:p>
        </p:txBody>
      </p:sp>
    </p:spTree>
    <p:extLst>
      <p:ext uri="{BB962C8B-B14F-4D97-AF65-F5344CB8AC3E}">
        <p14:creationId xmlns:p14="http://schemas.microsoft.com/office/powerpoint/2010/main" val="266045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25</a:t>
            </a:fld>
            <a:endParaRPr lang="en-US"/>
          </a:p>
        </p:txBody>
      </p:sp>
    </p:spTree>
    <p:extLst>
      <p:ext uri="{BB962C8B-B14F-4D97-AF65-F5344CB8AC3E}">
        <p14:creationId xmlns:p14="http://schemas.microsoft.com/office/powerpoint/2010/main" val="343289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26</a:t>
            </a:fld>
            <a:endParaRPr lang="en-US"/>
          </a:p>
        </p:txBody>
      </p:sp>
    </p:spTree>
    <p:extLst>
      <p:ext uri="{BB962C8B-B14F-4D97-AF65-F5344CB8AC3E}">
        <p14:creationId xmlns:p14="http://schemas.microsoft.com/office/powerpoint/2010/main" val="3737179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27</a:t>
            </a:fld>
            <a:endParaRPr lang="en-US"/>
          </a:p>
        </p:txBody>
      </p:sp>
    </p:spTree>
    <p:extLst>
      <p:ext uri="{BB962C8B-B14F-4D97-AF65-F5344CB8AC3E}">
        <p14:creationId xmlns:p14="http://schemas.microsoft.com/office/powerpoint/2010/main" val="3574715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28</a:t>
            </a:fld>
            <a:endParaRPr lang="en-US"/>
          </a:p>
        </p:txBody>
      </p:sp>
    </p:spTree>
    <p:extLst>
      <p:ext uri="{BB962C8B-B14F-4D97-AF65-F5344CB8AC3E}">
        <p14:creationId xmlns:p14="http://schemas.microsoft.com/office/powerpoint/2010/main" val="214131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5969B5-E43A-374C-897B-BE6519BCAFA0}" type="slidenum">
              <a:rPr lang="en-US" smtClean="0"/>
              <a:t>29</a:t>
            </a:fld>
            <a:endParaRPr lang="en-US"/>
          </a:p>
        </p:txBody>
      </p:sp>
    </p:spTree>
    <p:extLst>
      <p:ext uri="{BB962C8B-B14F-4D97-AF65-F5344CB8AC3E}">
        <p14:creationId xmlns:p14="http://schemas.microsoft.com/office/powerpoint/2010/main" val="172533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7469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085799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440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795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9611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6073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50853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72193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95650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257652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11/15/23</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653465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11/15/23</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97249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HeWfkPeDQbY" TargetMode="External"/><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hyperlink" Target="https://cybermap.kaspersky.com/" TargetMode="External"/><Relationship Id="rId4" Type="http://schemas.openxmlformats.org/officeDocument/2006/relationships/hyperlink" Target="https://threatmap.checkpoint.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hyperlink" Target="https://asecuritysite.com:8443/en-GB/app/splunk-dashboard-studio/example-hub-assembly-line-dashboar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asecuritysite.com:8443/en-GB/app/search/searc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asecuritysite.com:8443/en-GB/app/search/search?q=search%20get&amp;display.page.search.mode=fast&amp;dispatch.sample_ratio=1&amp;workload_pool=&amp;earliest=0&amp;latest=&amp;sid=1593014566.184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hyperlink" Target="http://asecuritysite.com:8000/en-GB/app/search/search?q=search%20get%20status%3D404&amp;display.page.search.mode=fast&amp;dispatch.sample_ratio=1&amp;workload_pool=&amp;earliest=0&amp;latest=&amp;sid=1593014609.1857" TargetMode="External"/><Relationship Id="rId5" Type="http://schemas.openxmlformats.org/officeDocument/2006/relationships/hyperlink" Target="http://asecuritysite.com:8443/en-GB/app/search/search?q=search%20get&amp;display.page.search.mode=fast&amp;dispatch.sample_ratio=1&amp;workload_pool=&amp;earliest=0&amp;latest=&amp;sid=1593014566.1840"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asecuritysite.com:8443/en-GB/app/search/search?q=search%20get%20status%3D404%20clientip%3D%2287.194.216.51%22&amp;display.page.search.mode=fast&amp;dispatch.sample_ratio=1&amp;workload_pool=&amp;earliest=0&amp;latest=&amp;sid=1593014661.1876"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asecuritysite.com:8443/en-GB/app/search/search?q=search%20passwords.pdf&amp;display.page.search.mode=fast&amp;dispatch.sample_ratio=1&amp;workload_pool=&amp;earliest=0&amp;latest=&amp;sid=1593014772.1914"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statistics&amp;display.general.type=statistic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sid=1593014854.1943&amp;display.page.search.tab=visualizations&amp;display.general.type=visualization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asecuritysite.com:8443/en-GB/app/search/search?q=search%20sourcetype%3Daccess_*%20status!%3D200%20action%3Dpurchase%20%0A%7C%20top%20categoryId&amp;display.page.search.mode=fast&amp;dispatch.sample_ratio=1&amp;workload_pool=&amp;earliest=0&amp;latest=&amp;display.page.search.tab=visualizations&amp;display.general.type=visualizations&amp;sid=1593015046.201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asecuritysite.com:8443/en-GB/app/search/search?q=search%20get%7C%20top%20limit%3D20%20useragent&amp;display.page.search.mode=fast&amp;dispatch.sample_ratio=1&amp;workload_pool=&amp;earliest=0&amp;latest=&amp;display.page.search.tab=statistics&amp;display.general.type=statistics&amp;sid=1593015109.2032"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hyperlink" Target="http://asecuritysite.com:8443/en-GB/app/search/search?q=search%20sourcetype%3Daccess_*%20%0A%7C%20chart%20%20count(eval(searchmatch(%22Safari%22)))%20%20AS%20Safari%2C%0Acount(eval(searchmatch(%22Chrome%22)))%20%20AS%20Chrome%2C%20count(eval(searchmatch(%22Mozilla%22)))%20AS%20Mozilla&amp;display.page.search.mode=fast&amp;dispatch.sample_ratio=1&amp;workload_pool=&amp;earliest=0&amp;latest=&amp;display.page.search.tab=visualizations&amp;display.general.type=visualizations&amp;sid=1593015244.2074" TargetMode="Externa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asecuritysite.com:8443/en-GB/app/search/search?q=search%20get%20cart.do%20productId%3D%22WC-SH-G04%22%20%7C%20top%20categoryId&amp;display.page.search.mode=fast&amp;dispatch.sample_ratio=1&amp;workload_pool=&amp;earliest=0&amp;latest=&amp;sid=1593066142.107&amp;display.page.search.tab=statistics&amp;display.general.type=statistic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asecuritysite.com:8443/en-GB/app/search/search?q=search%20get%20cart.do%20categoryId%3D%22STRATEGY%22%20%7C%20top%20productId&amp;display.page.search.mode=fast&amp;dispatch.sample_ratio=1&amp;workload_pool=&amp;earliest=0&amp;latest=&amp;display.page.search.tab=statistics&amp;display.general.type=statistics&amp;sid=1593066231.108"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E9932612-70EB-3F08-7AA8-3613CC0417E9}"/>
              </a:ext>
            </a:extLst>
          </p:cNvPr>
          <p:cNvPicPr>
            <a:picLocks noChangeAspect="1"/>
          </p:cNvPicPr>
          <p:nvPr/>
        </p:nvPicPr>
        <p:blipFill>
          <a:blip r:embed="rId4"/>
          <a:stretch>
            <a:fillRect/>
          </a:stretch>
        </p:blipFill>
        <p:spPr>
          <a:xfrm>
            <a:off x="6609767" y="274656"/>
            <a:ext cx="5016063" cy="3995554"/>
          </a:xfrm>
          <a:prstGeom prst="rect">
            <a:avLst/>
          </a:prstGeom>
        </p:spPr>
      </p:pic>
    </p:spTree>
    <p:extLst>
      <p:ext uri="{BB962C8B-B14F-4D97-AF65-F5344CB8AC3E}">
        <p14:creationId xmlns:p14="http://schemas.microsoft.com/office/powerpoint/2010/main" val="1760023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The V’s of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66440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B63AB3F-727E-AE4B-9658-2B347301DD4C}"/>
              </a:ext>
            </a:extLst>
          </p:cNvPr>
          <p:cNvPicPr>
            <a:picLocks noChangeAspect="1"/>
          </p:cNvPicPr>
          <p:nvPr/>
        </p:nvPicPr>
        <p:blipFill>
          <a:blip r:embed="rId4"/>
          <a:stretch>
            <a:fillRect/>
          </a:stretch>
        </p:blipFill>
        <p:spPr>
          <a:xfrm>
            <a:off x="2208648" y="0"/>
            <a:ext cx="8908991" cy="6858000"/>
          </a:xfrm>
          <a:prstGeom prst="rect">
            <a:avLst/>
          </a:prstGeom>
        </p:spPr>
      </p:pic>
    </p:spTree>
    <p:extLst>
      <p:ext uri="{BB962C8B-B14F-4D97-AF65-F5344CB8AC3E}">
        <p14:creationId xmlns:p14="http://schemas.microsoft.com/office/powerpoint/2010/main" val="1261777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Data Gathering</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07450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F92A224-C660-CB40-8E0F-0BF4D964BC8B}"/>
              </a:ext>
            </a:extLst>
          </p:cNvPr>
          <p:cNvPicPr>
            <a:picLocks noChangeAspect="1"/>
          </p:cNvPicPr>
          <p:nvPr/>
        </p:nvPicPr>
        <p:blipFill>
          <a:blip r:embed="rId4"/>
          <a:stretch>
            <a:fillRect/>
          </a:stretch>
        </p:blipFill>
        <p:spPr>
          <a:xfrm>
            <a:off x="2023775" y="112778"/>
            <a:ext cx="8775545" cy="6632443"/>
          </a:xfrm>
          <a:prstGeom prst="rect">
            <a:avLst/>
          </a:prstGeom>
        </p:spPr>
      </p:pic>
    </p:spTree>
    <p:extLst>
      <p:ext uri="{BB962C8B-B14F-4D97-AF65-F5344CB8AC3E}">
        <p14:creationId xmlns:p14="http://schemas.microsoft.com/office/powerpoint/2010/main" val="3013928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3C7FCA9F-83B5-3846-8C6F-DED10D6AD2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3D89B73-D13F-AE44-8075-6D690455DEE6}"/>
              </a:ext>
            </a:extLst>
          </p:cNvPr>
          <p:cNvPicPr>
            <a:picLocks noChangeAspect="1"/>
          </p:cNvPicPr>
          <p:nvPr/>
        </p:nvPicPr>
        <p:blipFill>
          <a:blip r:embed="rId4"/>
          <a:stretch>
            <a:fillRect/>
          </a:stretch>
        </p:blipFill>
        <p:spPr>
          <a:xfrm>
            <a:off x="928409" y="1306202"/>
            <a:ext cx="6713362" cy="5347540"/>
          </a:xfrm>
          <a:prstGeom prst="rect">
            <a:avLst/>
          </a:prstGeom>
        </p:spPr>
      </p:pic>
    </p:spTree>
    <p:extLst>
      <p:ext uri="{BB962C8B-B14F-4D97-AF65-F5344CB8AC3E}">
        <p14:creationId xmlns:p14="http://schemas.microsoft.com/office/powerpoint/2010/main" val="237842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7133F3E4-FA38-1640-8E17-5FE804F72D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A2293FA-EA42-4C4F-AFF6-1DD6672B56F0}"/>
              </a:ext>
            </a:extLst>
          </p:cNvPr>
          <p:cNvPicPr>
            <a:picLocks noChangeAspect="1"/>
          </p:cNvPicPr>
          <p:nvPr/>
        </p:nvPicPr>
        <p:blipFill>
          <a:blip r:embed="rId4"/>
          <a:stretch>
            <a:fillRect/>
          </a:stretch>
        </p:blipFill>
        <p:spPr>
          <a:xfrm>
            <a:off x="2134273" y="654766"/>
            <a:ext cx="7529637" cy="6203224"/>
          </a:xfrm>
          <a:prstGeom prst="rect">
            <a:avLst/>
          </a:prstGeom>
        </p:spPr>
      </p:pic>
    </p:spTree>
    <p:extLst>
      <p:ext uri="{BB962C8B-B14F-4D97-AF65-F5344CB8AC3E}">
        <p14:creationId xmlns:p14="http://schemas.microsoft.com/office/powerpoint/2010/main" val="4134315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31FC124-C8D3-B04A-B551-182EAA447B9D}"/>
              </a:ext>
            </a:extLst>
          </p:cNvPr>
          <p:cNvPicPr>
            <a:picLocks noChangeAspect="1"/>
          </p:cNvPicPr>
          <p:nvPr/>
        </p:nvPicPr>
        <p:blipFill>
          <a:blip r:embed="rId4"/>
          <a:stretch>
            <a:fillRect/>
          </a:stretch>
        </p:blipFill>
        <p:spPr>
          <a:xfrm>
            <a:off x="1788353" y="271500"/>
            <a:ext cx="8615293" cy="6586500"/>
          </a:xfrm>
          <a:prstGeom prst="rect">
            <a:avLst/>
          </a:prstGeom>
        </p:spPr>
      </p:pic>
    </p:spTree>
    <p:extLst>
      <p:ext uri="{BB962C8B-B14F-4D97-AF65-F5344CB8AC3E}">
        <p14:creationId xmlns:p14="http://schemas.microsoft.com/office/powerpoint/2010/main" val="1089288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8" name="Picture 4" descr="round silver analog pocket watch in wooden surface">
            <a:extLst>
              <a:ext uri="{FF2B5EF4-FFF2-40B4-BE49-F238E27FC236}">
                <a16:creationId xmlns:a16="http://schemas.microsoft.com/office/drawing/2014/main" id="{64F6227A-1738-444F-8F5E-DCE0E8E2E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picture containing table&#10;&#10;Description automatically generated">
            <a:extLst>
              <a:ext uri="{FF2B5EF4-FFF2-40B4-BE49-F238E27FC236}">
                <a16:creationId xmlns:a16="http://schemas.microsoft.com/office/drawing/2014/main" id="{80C00120-2E40-6E41-83C0-DFD32C28764D}"/>
              </a:ext>
            </a:extLst>
          </p:cNvPr>
          <p:cNvPicPr>
            <a:picLocks noChangeAspect="1"/>
          </p:cNvPicPr>
          <p:nvPr/>
        </p:nvPicPr>
        <p:blipFill>
          <a:blip r:embed="rId4"/>
          <a:stretch>
            <a:fillRect/>
          </a:stretch>
        </p:blipFill>
        <p:spPr>
          <a:xfrm>
            <a:off x="2351314" y="652090"/>
            <a:ext cx="8368722" cy="6205909"/>
          </a:xfrm>
          <a:prstGeom prst="rect">
            <a:avLst/>
          </a:prstGeom>
        </p:spPr>
      </p:pic>
    </p:spTree>
    <p:extLst>
      <p:ext uri="{BB962C8B-B14F-4D97-AF65-F5344CB8AC3E}">
        <p14:creationId xmlns:p14="http://schemas.microsoft.com/office/powerpoint/2010/main" val="2129076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a:solidFill>
                  <a:schemeClr val="bg1"/>
                </a:solidFill>
                <a:latin typeface="Arial" panose="020B0604020202020204" pitchFamily="34" charset="0"/>
                <a:cs typeface="Arial" panose="020B0604020202020204" pitchFamily="34" charset="0"/>
              </a:rPr>
              <a:t>Timelines</a:t>
            </a:r>
            <a:endParaRPr lang="en-US" dirty="0">
              <a:solidFill>
                <a:schemeClr val="bg1"/>
              </a:solidFill>
              <a:latin typeface="Arial" panose="020B0604020202020204" pitchFamily="34" charset="0"/>
              <a:cs typeface="Arial" panose="020B0604020202020204" pitchFamily="34" charset="0"/>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34682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1DCF2E6-D018-C442-8BE8-F6497EE58CB4}"/>
              </a:ext>
            </a:extLst>
          </p:cNvPr>
          <p:cNvPicPr>
            <a:picLocks noChangeAspect="1"/>
          </p:cNvPicPr>
          <p:nvPr/>
        </p:nvPicPr>
        <p:blipFill>
          <a:blip r:embed="rId4"/>
          <a:stretch>
            <a:fillRect/>
          </a:stretch>
        </p:blipFill>
        <p:spPr>
          <a:xfrm>
            <a:off x="2138175" y="414831"/>
            <a:ext cx="8979464" cy="6858000"/>
          </a:xfrm>
          <a:prstGeom prst="rect">
            <a:avLst/>
          </a:prstGeom>
        </p:spPr>
      </p:pic>
    </p:spTree>
    <p:extLst>
      <p:ext uri="{BB962C8B-B14F-4D97-AF65-F5344CB8AC3E}">
        <p14:creationId xmlns:p14="http://schemas.microsoft.com/office/powerpoint/2010/main" val="4018213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Memory, Big Data and SIEM</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57596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6A00DE6-7EB5-6B4D-AE46-EE5929F1A8CC}"/>
              </a:ext>
            </a:extLst>
          </p:cNvPr>
          <p:cNvPicPr>
            <a:picLocks noChangeAspect="1"/>
          </p:cNvPicPr>
          <p:nvPr/>
        </p:nvPicPr>
        <p:blipFill>
          <a:blip r:embed="rId4"/>
          <a:stretch>
            <a:fillRect/>
          </a:stretch>
        </p:blipFill>
        <p:spPr>
          <a:xfrm>
            <a:off x="2011002" y="804776"/>
            <a:ext cx="7735691" cy="6053224"/>
          </a:xfrm>
          <a:prstGeom prst="rect">
            <a:avLst/>
          </a:prstGeom>
        </p:spPr>
      </p:pic>
    </p:spTree>
    <p:extLst>
      <p:ext uri="{BB962C8B-B14F-4D97-AF65-F5344CB8AC3E}">
        <p14:creationId xmlns:p14="http://schemas.microsoft.com/office/powerpoint/2010/main" val="3373615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45850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1026" name="Picture 2" descr="Security Operations Center. A brief guide on understanding SOC | by ...">
            <a:extLst>
              <a:ext uri="{FF2B5EF4-FFF2-40B4-BE49-F238E27FC236}">
                <a16:creationId xmlns:a16="http://schemas.microsoft.com/office/drawing/2014/main" id="{5E35777F-BE2E-1D0A-2A36-C7656B717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842"/>
            <a:ext cx="10515600" cy="4948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DA9F07-6DDF-16E6-E897-8ACD16E191E3}"/>
              </a:ext>
            </a:extLst>
          </p:cNvPr>
          <p:cNvSpPr txBox="1"/>
          <p:nvPr/>
        </p:nvSpPr>
        <p:spPr>
          <a:xfrm>
            <a:off x="205947" y="5569545"/>
            <a:ext cx="6096000" cy="923330"/>
          </a:xfrm>
          <a:prstGeom prst="rect">
            <a:avLst/>
          </a:prstGeom>
          <a:noFill/>
        </p:spPr>
        <p:txBody>
          <a:bodyPr wrap="square">
            <a:spAutoFit/>
          </a:bodyPr>
          <a:lstStyle/>
          <a:p>
            <a:r>
              <a:rPr lang="en-GB" dirty="0" err="1"/>
              <a:t>Logstalgia</a:t>
            </a:r>
            <a:r>
              <a:rPr lang="en-US" dirty="0"/>
              <a:t>: </a:t>
            </a:r>
            <a:r>
              <a:rPr lang="en-US" dirty="0">
                <a:hlinkClick r:id="rId3"/>
              </a:rPr>
              <a:t>https://www.youtube.com/watch?v=HeWfkPeDQbY</a:t>
            </a:r>
            <a:endParaRPr lang="en-US" dirty="0"/>
          </a:p>
          <a:p>
            <a:r>
              <a:rPr lang="en-US" dirty="0"/>
              <a:t>Threat model: </a:t>
            </a:r>
            <a:r>
              <a:rPr lang="en-US" dirty="0">
                <a:hlinkClick r:id="rId4"/>
              </a:rPr>
              <a:t>https://threatmap.checkpoint.com/</a:t>
            </a:r>
            <a:r>
              <a:rPr lang="en-US" dirty="0"/>
              <a:t> </a:t>
            </a:r>
          </a:p>
          <a:p>
            <a:r>
              <a:rPr lang="en-US" dirty="0"/>
              <a:t>Threat model:  </a:t>
            </a:r>
            <a:r>
              <a:rPr lang="en-US" dirty="0">
                <a:hlinkClick r:id="rId5"/>
              </a:rPr>
              <a:t>https://cybermap.kaspersky.com/</a:t>
            </a:r>
            <a:r>
              <a:rPr lang="en-US" dirty="0"/>
              <a:t> </a:t>
            </a:r>
          </a:p>
        </p:txBody>
      </p:sp>
    </p:spTree>
    <p:extLst>
      <p:ext uri="{BB962C8B-B14F-4D97-AF65-F5344CB8AC3E}">
        <p14:creationId xmlns:p14="http://schemas.microsoft.com/office/powerpoint/2010/main" val="651592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AA8-3911-7D35-6D49-D958111BD4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B2D3D0-C187-F718-1A13-6A8AED5C9641}"/>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A15A1FAE-022A-F987-45E4-6AFA115E9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61928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BM QRadar on Cloud - QROC | Vectra">
            <a:extLst>
              <a:ext uri="{FF2B5EF4-FFF2-40B4-BE49-F238E27FC236}">
                <a16:creationId xmlns:a16="http://schemas.microsoft.com/office/drawing/2014/main" id="{73A0CC48-C27B-CBDC-FE86-980E9778D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49" y="2088914"/>
            <a:ext cx="3766260" cy="20340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E097021-FA59-D947-0896-6ED01B265BE2}"/>
              </a:ext>
            </a:extLst>
          </p:cNvPr>
          <p:cNvCxnSpPr>
            <a:cxnSpLocks/>
          </p:cNvCxnSpPr>
          <p:nvPr/>
        </p:nvCxnSpPr>
        <p:spPr>
          <a:xfrm flipV="1">
            <a:off x="4683209" y="1918805"/>
            <a:ext cx="4824206" cy="1187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A Day in the Life of an Analyst | LogRhythm Demo - YouTube">
            <a:extLst>
              <a:ext uri="{FF2B5EF4-FFF2-40B4-BE49-F238E27FC236}">
                <a16:creationId xmlns:a16="http://schemas.microsoft.com/office/drawing/2014/main" id="{08DB071F-5A71-94DA-1169-677DB17224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1" y="4289864"/>
            <a:ext cx="3766260" cy="211852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A4CEB8B4-3952-B4EA-2DA9-DC84A7B77E4C}"/>
              </a:ext>
            </a:extLst>
          </p:cNvPr>
          <p:cNvCxnSpPr>
            <a:cxnSpLocks/>
          </p:cNvCxnSpPr>
          <p:nvPr/>
        </p:nvCxnSpPr>
        <p:spPr>
          <a:xfrm flipV="1">
            <a:off x="3729868" y="2512384"/>
            <a:ext cx="5231201" cy="273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Azure Sentinel, Microsoft's cloud-based SIEM, hits general availability ...">
            <a:extLst>
              <a:ext uri="{FF2B5EF4-FFF2-40B4-BE49-F238E27FC236}">
                <a16:creationId xmlns:a16="http://schemas.microsoft.com/office/drawing/2014/main" id="{4A3F4A03-B3C8-D173-5007-6D5C97CDAB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385" y="0"/>
            <a:ext cx="3892787" cy="192206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99254E7F-B823-E6F2-2F4E-6BB9906ACE25}"/>
              </a:ext>
            </a:extLst>
          </p:cNvPr>
          <p:cNvCxnSpPr>
            <a:cxnSpLocks/>
          </p:cNvCxnSpPr>
          <p:nvPr/>
        </p:nvCxnSpPr>
        <p:spPr>
          <a:xfrm>
            <a:off x="4053172" y="808576"/>
            <a:ext cx="5278397" cy="517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hlinkClick r:id="rId7"/>
            <a:extLst>
              <a:ext uri="{FF2B5EF4-FFF2-40B4-BE49-F238E27FC236}">
                <a16:creationId xmlns:a16="http://schemas.microsoft.com/office/drawing/2014/main" id="{A39C1B7B-F390-2BF5-729F-50AD94C81C75}"/>
              </a:ext>
            </a:extLst>
          </p:cNvPr>
          <p:cNvSpPr/>
          <p:nvPr/>
        </p:nvSpPr>
        <p:spPr>
          <a:xfrm>
            <a:off x="4121419" y="5917489"/>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412893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altLang="en-US" sz="1500" dirty="0"/>
          </a:p>
          <a:p>
            <a:r>
              <a:rPr lang="en-US" altLang="en-US" sz="2000" dirty="0"/>
              <a:t>Why use Splunk?</a:t>
            </a:r>
          </a:p>
          <a:p>
            <a:r>
              <a:rPr lang="en-US" altLang="en-US" sz="2000" dirty="0"/>
              <a:t>Application of Splunk.</a:t>
            </a:r>
          </a:p>
          <a:p>
            <a:endParaRPr lang="en-US" altLang="en-US" sz="1500" dirty="0"/>
          </a:p>
          <a:p>
            <a:endParaRPr lang="en-US" altLang="en-US" sz="1500" dirty="0"/>
          </a:p>
          <a:p>
            <a:endParaRPr lang="en-US" altLang="en-US" sz="1500" dirty="0"/>
          </a:p>
          <a:p>
            <a:endParaRPr lang="en-US" altLang="en-US" sz="1500" dirty="0"/>
          </a:p>
          <a:p>
            <a:endParaRPr lang="en-US" altLang="en-US" sz="1500" dirty="0"/>
          </a:p>
          <a:p>
            <a:endParaRPr lang="en-US" sz="1500" dirty="0"/>
          </a:p>
        </p:txBody>
      </p:sp>
      <p:pic>
        <p:nvPicPr>
          <p:cNvPr id="1026" name="Picture 2" descr="geometric shape digital wallpaper">
            <a:extLst>
              <a:ext uri="{FF2B5EF4-FFF2-40B4-BE49-F238E27FC236}">
                <a16:creationId xmlns:a16="http://schemas.microsoft.com/office/drawing/2014/main" id="{C763A23D-DE0C-A041-9359-D63952077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392581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Why? PCI</a:t>
            </a:r>
          </a:p>
        </p:txBody>
      </p:sp>
      <p:pic>
        <p:nvPicPr>
          <p:cNvPr id="3" name="Picture 2" descr="A screenshot of a cell phone&#10;&#10;Description automatically generated">
            <a:extLst>
              <a:ext uri="{FF2B5EF4-FFF2-40B4-BE49-F238E27FC236}">
                <a16:creationId xmlns:a16="http://schemas.microsoft.com/office/drawing/2014/main" id="{42E41AC3-9C83-FC43-8EF5-45376D7344A0}"/>
              </a:ext>
            </a:extLst>
          </p:cNvPr>
          <p:cNvPicPr>
            <a:picLocks noChangeAspect="1"/>
          </p:cNvPicPr>
          <p:nvPr/>
        </p:nvPicPr>
        <p:blipFill>
          <a:blip r:embed="rId5"/>
          <a:stretch>
            <a:fillRect/>
          </a:stretch>
        </p:blipFill>
        <p:spPr>
          <a:xfrm>
            <a:off x="550984" y="866267"/>
            <a:ext cx="7687535" cy="5829010"/>
          </a:xfrm>
          <a:prstGeom prst="rect">
            <a:avLst/>
          </a:prstGeom>
        </p:spPr>
      </p:pic>
    </p:spTree>
    <p:extLst>
      <p:ext uri="{BB962C8B-B14F-4D97-AF65-F5344CB8AC3E}">
        <p14:creationId xmlns:p14="http://schemas.microsoft.com/office/powerpoint/2010/main" val="409011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Before, During and After</a:t>
            </a:r>
          </a:p>
        </p:txBody>
      </p:sp>
      <p:pic>
        <p:nvPicPr>
          <p:cNvPr id="6" name="Picture 5" descr="A screenshot of a cell phone&#10;&#10;Description automatically generated">
            <a:extLst>
              <a:ext uri="{FF2B5EF4-FFF2-40B4-BE49-F238E27FC236}">
                <a16:creationId xmlns:a16="http://schemas.microsoft.com/office/drawing/2014/main" id="{0672D492-1C7A-EA46-8394-A3E7901C0DE2}"/>
              </a:ext>
            </a:extLst>
          </p:cNvPr>
          <p:cNvPicPr>
            <a:picLocks noChangeAspect="1"/>
          </p:cNvPicPr>
          <p:nvPr/>
        </p:nvPicPr>
        <p:blipFill>
          <a:blip r:embed="rId5"/>
          <a:stretch>
            <a:fillRect/>
          </a:stretch>
        </p:blipFill>
        <p:spPr>
          <a:xfrm>
            <a:off x="1170014" y="750277"/>
            <a:ext cx="7411277" cy="5903465"/>
          </a:xfrm>
          <a:prstGeom prst="rect">
            <a:avLst/>
          </a:prstGeom>
        </p:spPr>
      </p:pic>
    </p:spTree>
    <p:extLst>
      <p:ext uri="{BB962C8B-B14F-4D97-AF65-F5344CB8AC3E}">
        <p14:creationId xmlns:p14="http://schemas.microsoft.com/office/powerpoint/2010/main" val="1871092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Logs</a:t>
            </a:r>
          </a:p>
        </p:txBody>
      </p:sp>
      <p:pic>
        <p:nvPicPr>
          <p:cNvPr id="7" name="Picture 6" descr="A screenshot of a cell phone&#10;&#10;Description automatically generated">
            <a:extLst>
              <a:ext uri="{FF2B5EF4-FFF2-40B4-BE49-F238E27FC236}">
                <a16:creationId xmlns:a16="http://schemas.microsoft.com/office/drawing/2014/main" id="{1406392C-606C-DA40-A6F1-874AD97C7912}"/>
              </a:ext>
            </a:extLst>
          </p:cNvPr>
          <p:cNvPicPr>
            <a:picLocks noChangeAspect="1"/>
          </p:cNvPicPr>
          <p:nvPr/>
        </p:nvPicPr>
        <p:blipFill>
          <a:blip r:embed="rId5"/>
          <a:stretch>
            <a:fillRect/>
          </a:stretch>
        </p:blipFill>
        <p:spPr>
          <a:xfrm>
            <a:off x="59344" y="866267"/>
            <a:ext cx="7529637" cy="6203224"/>
          </a:xfrm>
          <a:prstGeom prst="rect">
            <a:avLst/>
          </a:prstGeom>
        </p:spPr>
      </p:pic>
    </p:spTree>
    <p:extLst>
      <p:ext uri="{BB962C8B-B14F-4D97-AF65-F5344CB8AC3E}">
        <p14:creationId xmlns:p14="http://schemas.microsoft.com/office/powerpoint/2010/main" val="1655240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4"/>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And the complexity …</a:t>
            </a:r>
          </a:p>
        </p:txBody>
      </p:sp>
      <p:pic>
        <p:nvPicPr>
          <p:cNvPr id="8" name="Picture 7" descr="A screenshot of a cell phone&#10;&#10;Description automatically generated">
            <a:extLst>
              <a:ext uri="{FF2B5EF4-FFF2-40B4-BE49-F238E27FC236}">
                <a16:creationId xmlns:a16="http://schemas.microsoft.com/office/drawing/2014/main" id="{E36C4780-735D-5445-AFFE-519837F00680}"/>
              </a:ext>
            </a:extLst>
          </p:cNvPr>
          <p:cNvPicPr>
            <a:picLocks noChangeAspect="1"/>
          </p:cNvPicPr>
          <p:nvPr/>
        </p:nvPicPr>
        <p:blipFill>
          <a:blip r:embed="rId5"/>
          <a:stretch>
            <a:fillRect/>
          </a:stretch>
        </p:blipFill>
        <p:spPr>
          <a:xfrm>
            <a:off x="347182" y="726831"/>
            <a:ext cx="8019697" cy="6131159"/>
          </a:xfrm>
          <a:prstGeom prst="rect">
            <a:avLst/>
          </a:prstGeom>
        </p:spPr>
      </p:pic>
    </p:spTree>
    <p:extLst>
      <p:ext uri="{BB962C8B-B14F-4D97-AF65-F5344CB8AC3E}">
        <p14:creationId xmlns:p14="http://schemas.microsoft.com/office/powerpoint/2010/main" val="4010259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3"/>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14" name="Rectangle 13">
            <a:hlinkClick r:id="rId4"/>
            <a:extLst>
              <a:ext uri="{FF2B5EF4-FFF2-40B4-BE49-F238E27FC236}">
                <a16:creationId xmlns:a16="http://schemas.microsoft.com/office/drawing/2014/main" id="{A0B43336-6B33-E349-A365-7321E01B10FC}"/>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028252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cxnSp>
        <p:nvCxnSpPr>
          <p:cNvPr id="137" name="Straight Arrow Connector 136">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655321" y="2575034"/>
            <a:ext cx="5120113" cy="34622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SIEM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Security information and event management</a:t>
            </a: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infrastructure.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Machines and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Directed Graphs.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V’s of Big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gathering.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Building a timeline.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2876146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Buttercup Games</a:t>
            </a:r>
          </a:p>
        </p:txBody>
      </p:sp>
      <p:sp>
        <p:nvSpPr>
          <p:cNvPr id="6" name="Rectangle 5">
            <a:hlinkClick r:id="rId4"/>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1028" name="Picture 4" descr="Screen Shot 2016-09-28 at 12.43.49 PM">
            <a:extLst>
              <a:ext uri="{FF2B5EF4-FFF2-40B4-BE49-F238E27FC236}">
                <a16:creationId xmlns:a16="http://schemas.microsoft.com/office/drawing/2014/main" id="{0152E27C-3B95-AF4F-A998-860E04B08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12984"/>
            <a:ext cx="2389391" cy="29307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text&#10;&#10;Description automatically generated">
            <a:extLst>
              <a:ext uri="{FF2B5EF4-FFF2-40B4-BE49-F238E27FC236}">
                <a16:creationId xmlns:a16="http://schemas.microsoft.com/office/drawing/2014/main" id="{718ECF45-5869-8B47-BEB5-C8E88D19F575}"/>
              </a:ext>
            </a:extLst>
          </p:cNvPr>
          <p:cNvPicPr>
            <a:picLocks noChangeAspect="1"/>
          </p:cNvPicPr>
          <p:nvPr/>
        </p:nvPicPr>
        <p:blipFill>
          <a:blip r:embed="rId6"/>
          <a:stretch>
            <a:fillRect/>
          </a:stretch>
        </p:blipFill>
        <p:spPr>
          <a:xfrm>
            <a:off x="2672861" y="762642"/>
            <a:ext cx="8387862" cy="5563625"/>
          </a:xfrm>
          <a:prstGeom prst="rect">
            <a:avLst/>
          </a:prstGeom>
        </p:spPr>
      </p:pic>
    </p:spTree>
    <p:extLst>
      <p:ext uri="{BB962C8B-B14F-4D97-AF65-F5344CB8AC3E}">
        <p14:creationId xmlns:p14="http://schemas.microsoft.com/office/powerpoint/2010/main" val="4170786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social media post&#10;&#10;Description automatically generated">
            <a:extLst>
              <a:ext uri="{FF2B5EF4-FFF2-40B4-BE49-F238E27FC236}">
                <a16:creationId xmlns:a16="http://schemas.microsoft.com/office/drawing/2014/main" id="{11380253-BC03-3F4B-BE2E-A778A6DCBC2D}"/>
              </a:ext>
            </a:extLst>
          </p:cNvPr>
          <p:cNvPicPr>
            <a:picLocks noChangeAspect="1"/>
          </p:cNvPicPr>
          <p:nvPr/>
        </p:nvPicPr>
        <p:blipFill>
          <a:blip r:embed="rId4"/>
          <a:stretch>
            <a:fillRect/>
          </a:stretch>
        </p:blipFill>
        <p:spPr>
          <a:xfrm>
            <a:off x="1962956" y="558632"/>
            <a:ext cx="9772793" cy="5991733"/>
          </a:xfrm>
          <a:prstGeom prst="rect">
            <a:avLst/>
          </a:prstGeom>
        </p:spPr>
      </p:pic>
      <p:sp>
        <p:nvSpPr>
          <p:cNvPr id="6" name="Rectangle 5">
            <a:hlinkClick r:id="rId5"/>
            <a:extLst>
              <a:ext uri="{FF2B5EF4-FFF2-40B4-BE49-F238E27FC236}">
                <a16:creationId xmlns:a16="http://schemas.microsoft.com/office/drawing/2014/main" id="{41554396-5832-8F41-BCF0-242A81D4CB3B}"/>
              </a:ext>
            </a:extLst>
          </p:cNvPr>
          <p:cNvSpPr/>
          <p:nvPr/>
        </p:nvSpPr>
        <p:spPr>
          <a:xfrm>
            <a:off x="347385"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1341752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omputer&#10;&#10;Description automatically generated">
            <a:extLst>
              <a:ext uri="{FF2B5EF4-FFF2-40B4-BE49-F238E27FC236}">
                <a16:creationId xmlns:a16="http://schemas.microsoft.com/office/drawing/2014/main" id="{C7C2AA18-8FBC-9047-AB4D-29EE0D815830}"/>
              </a:ext>
            </a:extLst>
          </p:cNvPr>
          <p:cNvPicPr>
            <a:picLocks noChangeAspect="1"/>
          </p:cNvPicPr>
          <p:nvPr/>
        </p:nvPicPr>
        <p:blipFill>
          <a:blip r:embed="rId4"/>
          <a:stretch>
            <a:fillRect/>
          </a:stretch>
        </p:blipFill>
        <p:spPr>
          <a:xfrm>
            <a:off x="1793631" y="800218"/>
            <a:ext cx="9914406" cy="6057782"/>
          </a:xfrm>
          <a:prstGeom prst="rect">
            <a:avLst/>
          </a:prstGeom>
        </p:spPr>
      </p:pic>
    </p:spTree>
    <p:extLst>
      <p:ext uri="{BB962C8B-B14F-4D97-AF65-F5344CB8AC3E}">
        <p14:creationId xmlns:p14="http://schemas.microsoft.com/office/powerpoint/2010/main" val="3344751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13210DD4-2544-6A43-9AE5-B9D5386287CC}"/>
              </a:ext>
            </a:extLst>
          </p:cNvPr>
          <p:cNvPicPr>
            <a:picLocks noChangeAspect="1"/>
          </p:cNvPicPr>
          <p:nvPr/>
        </p:nvPicPr>
        <p:blipFill>
          <a:blip r:embed="rId4"/>
          <a:stretch>
            <a:fillRect/>
          </a:stretch>
        </p:blipFill>
        <p:spPr>
          <a:xfrm>
            <a:off x="1580593" y="1008184"/>
            <a:ext cx="10037748" cy="5250327"/>
          </a:xfrm>
          <a:prstGeom prst="rect">
            <a:avLst/>
          </a:prstGeom>
        </p:spPr>
      </p:pic>
      <p:sp>
        <p:nvSpPr>
          <p:cNvPr id="8" name="Rectangle 7">
            <a:hlinkClick r:id="rId5"/>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6"/>
              </a:rPr>
              <a:t>Get</a:t>
            </a:r>
            <a:endParaRPr lang="en-US" dirty="0"/>
          </a:p>
        </p:txBody>
      </p:sp>
    </p:spTree>
    <p:extLst>
      <p:ext uri="{BB962C8B-B14F-4D97-AF65-F5344CB8AC3E}">
        <p14:creationId xmlns:p14="http://schemas.microsoft.com/office/powerpoint/2010/main" val="333810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A31BEEC-1714-4341-82F3-2BD00E9238A2}"/>
              </a:ext>
            </a:extLst>
          </p:cNvPr>
          <p:cNvPicPr>
            <a:picLocks noChangeAspect="1"/>
          </p:cNvPicPr>
          <p:nvPr/>
        </p:nvPicPr>
        <p:blipFill>
          <a:blip r:embed="rId5"/>
          <a:stretch>
            <a:fillRect/>
          </a:stretch>
        </p:blipFill>
        <p:spPr>
          <a:xfrm>
            <a:off x="1479338" y="849863"/>
            <a:ext cx="10712662" cy="5590139"/>
          </a:xfrm>
          <a:prstGeom prst="rect">
            <a:avLst/>
          </a:prstGeom>
        </p:spPr>
      </p:pic>
    </p:spTree>
    <p:extLst>
      <p:ext uri="{BB962C8B-B14F-4D97-AF65-F5344CB8AC3E}">
        <p14:creationId xmlns:p14="http://schemas.microsoft.com/office/powerpoint/2010/main" val="87316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social media post&#10;&#10;Description automatically generated">
            <a:extLst>
              <a:ext uri="{FF2B5EF4-FFF2-40B4-BE49-F238E27FC236}">
                <a16:creationId xmlns:a16="http://schemas.microsoft.com/office/drawing/2014/main" id="{DAEFD4E5-2A8B-6C40-A7C1-EB4350AEAC2F}"/>
              </a:ext>
            </a:extLst>
          </p:cNvPr>
          <p:cNvPicPr>
            <a:picLocks noChangeAspect="1"/>
          </p:cNvPicPr>
          <p:nvPr/>
        </p:nvPicPr>
        <p:blipFill>
          <a:blip r:embed="rId5"/>
          <a:stretch>
            <a:fillRect/>
          </a:stretch>
        </p:blipFill>
        <p:spPr>
          <a:xfrm>
            <a:off x="1564769" y="715108"/>
            <a:ext cx="10256436" cy="6142892"/>
          </a:xfrm>
          <a:prstGeom prst="rect">
            <a:avLst/>
          </a:prstGeom>
        </p:spPr>
      </p:pic>
    </p:spTree>
    <p:extLst>
      <p:ext uri="{BB962C8B-B14F-4D97-AF65-F5344CB8AC3E}">
        <p14:creationId xmlns:p14="http://schemas.microsoft.com/office/powerpoint/2010/main" val="362708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94766E88-8740-F44B-BDF3-47251177AF8D}"/>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845D9510-A1E0-3047-AC91-D83DF7441E23}"/>
              </a:ext>
            </a:extLst>
          </p:cNvPr>
          <p:cNvPicPr>
            <a:picLocks noChangeAspect="1"/>
          </p:cNvPicPr>
          <p:nvPr/>
        </p:nvPicPr>
        <p:blipFill>
          <a:blip r:embed="rId5"/>
          <a:stretch>
            <a:fillRect/>
          </a:stretch>
        </p:blipFill>
        <p:spPr>
          <a:xfrm>
            <a:off x="1465384" y="973892"/>
            <a:ext cx="10812578" cy="4710216"/>
          </a:xfrm>
          <a:prstGeom prst="rect">
            <a:avLst/>
          </a:prstGeom>
        </p:spPr>
      </p:pic>
    </p:spTree>
    <p:extLst>
      <p:ext uri="{BB962C8B-B14F-4D97-AF65-F5344CB8AC3E}">
        <p14:creationId xmlns:p14="http://schemas.microsoft.com/office/powerpoint/2010/main" val="442005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3" name="Picture 2" descr="A screenshot of a cell phone&#10;&#10;Description automatically generated">
            <a:extLst>
              <a:ext uri="{FF2B5EF4-FFF2-40B4-BE49-F238E27FC236}">
                <a16:creationId xmlns:a16="http://schemas.microsoft.com/office/drawing/2014/main" id="{B3FFDA8A-AC30-8E4E-9561-BF9E2D5FA38A}"/>
              </a:ext>
            </a:extLst>
          </p:cNvPr>
          <p:cNvPicPr>
            <a:picLocks noChangeAspect="1"/>
          </p:cNvPicPr>
          <p:nvPr/>
        </p:nvPicPr>
        <p:blipFill>
          <a:blip r:embed="rId4"/>
          <a:stretch>
            <a:fillRect/>
          </a:stretch>
        </p:blipFill>
        <p:spPr>
          <a:xfrm>
            <a:off x="1477108" y="897145"/>
            <a:ext cx="9957054" cy="5472763"/>
          </a:xfrm>
          <a:prstGeom prst="rect">
            <a:avLst/>
          </a:prstGeom>
        </p:spPr>
      </p:pic>
      <p:sp>
        <p:nvSpPr>
          <p:cNvPr id="8" name="Rectangle 7">
            <a:hlinkClick r:id="rId5"/>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2214110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2E0DD89C-8C9C-8446-B68D-8B0A66D7F73B}"/>
              </a:ext>
            </a:extLst>
          </p:cNvPr>
          <p:cNvPicPr>
            <a:picLocks noChangeAspect="1"/>
          </p:cNvPicPr>
          <p:nvPr/>
        </p:nvPicPr>
        <p:blipFill>
          <a:blip r:embed="rId5"/>
          <a:stretch>
            <a:fillRect/>
          </a:stretch>
        </p:blipFill>
        <p:spPr>
          <a:xfrm>
            <a:off x="1369386" y="1012652"/>
            <a:ext cx="10421815" cy="4832696"/>
          </a:xfrm>
          <a:prstGeom prst="rect">
            <a:avLst/>
          </a:prstGeom>
        </p:spPr>
      </p:pic>
    </p:spTree>
    <p:extLst>
      <p:ext uri="{BB962C8B-B14F-4D97-AF65-F5344CB8AC3E}">
        <p14:creationId xmlns:p14="http://schemas.microsoft.com/office/powerpoint/2010/main" val="125009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D4638274-9631-1241-9F01-F53824C7B342}"/>
              </a:ext>
            </a:extLst>
          </p:cNvPr>
          <p:cNvPicPr>
            <a:picLocks noChangeAspect="1"/>
          </p:cNvPicPr>
          <p:nvPr/>
        </p:nvPicPr>
        <p:blipFill>
          <a:blip r:embed="rId5"/>
          <a:stretch>
            <a:fillRect/>
          </a:stretch>
        </p:blipFill>
        <p:spPr>
          <a:xfrm>
            <a:off x="1603848" y="1023552"/>
            <a:ext cx="10822614" cy="5003456"/>
          </a:xfrm>
          <a:prstGeom prst="rect">
            <a:avLst/>
          </a:prstGeom>
        </p:spPr>
      </p:pic>
    </p:spTree>
    <p:extLst>
      <p:ext uri="{BB962C8B-B14F-4D97-AF65-F5344CB8AC3E}">
        <p14:creationId xmlns:p14="http://schemas.microsoft.com/office/powerpoint/2010/main" val="122034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55320" y="365125"/>
            <a:ext cx="5120114" cy="1692794"/>
          </a:xfrm>
          <a:prstGeom prst="rect">
            <a:avLst/>
          </a:prstGeom>
        </p:spPr>
        <p:txBody>
          <a:bodyPr vert="horz" lIns="91440" tIns="45720" rIns="91440" bIns="45720" rtlCol="0" anchor="ctr">
            <a:normAutofit/>
          </a:bodyPr>
          <a:lstStyle/>
          <a:p>
            <a:r>
              <a:rPr lang="en-US" b="1"/>
              <a:t>Outline</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2"/>
          <a:stretch>
            <a:fillRect/>
          </a:stretch>
        </p:blipFill>
        <p:spPr>
          <a:xfrm>
            <a:off x="10043278" y="5684108"/>
            <a:ext cx="2148722" cy="1031386"/>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01A5922C-99FF-584D-9164-1E4BA2F0404B}"/>
              </a:ext>
            </a:extLst>
          </p:cNvPr>
          <p:cNvPicPr>
            <a:picLocks noChangeAspect="1"/>
          </p:cNvPicPr>
          <p:nvPr/>
        </p:nvPicPr>
        <p:blipFill>
          <a:blip r:embed="rId3"/>
          <a:stretch>
            <a:fillRect/>
          </a:stretch>
        </p:blipFill>
        <p:spPr>
          <a:xfrm>
            <a:off x="0" y="1604362"/>
            <a:ext cx="11264834" cy="4888513"/>
          </a:xfrm>
          <a:prstGeom prst="rect">
            <a:avLst/>
          </a:prstGeom>
        </p:spPr>
      </p:pic>
    </p:spTree>
    <p:extLst>
      <p:ext uri="{BB962C8B-B14F-4D97-AF65-F5344CB8AC3E}">
        <p14:creationId xmlns:p14="http://schemas.microsoft.com/office/powerpoint/2010/main" val="964718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528AE433-5FF0-DF4F-81BE-E9D7DD99F909}"/>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cell phone&#10;&#10;Description automatically generated">
            <a:extLst>
              <a:ext uri="{FF2B5EF4-FFF2-40B4-BE49-F238E27FC236}">
                <a16:creationId xmlns:a16="http://schemas.microsoft.com/office/drawing/2014/main" id="{02477C9C-DF91-A84A-A7BE-00BA0FD38EC7}"/>
              </a:ext>
            </a:extLst>
          </p:cNvPr>
          <p:cNvPicPr>
            <a:picLocks noChangeAspect="1"/>
          </p:cNvPicPr>
          <p:nvPr/>
        </p:nvPicPr>
        <p:blipFill>
          <a:blip r:embed="rId5"/>
          <a:stretch>
            <a:fillRect/>
          </a:stretch>
        </p:blipFill>
        <p:spPr>
          <a:xfrm>
            <a:off x="2004646" y="775900"/>
            <a:ext cx="10187354" cy="5306199"/>
          </a:xfrm>
          <a:prstGeom prst="rect">
            <a:avLst/>
          </a:prstGeom>
        </p:spPr>
      </p:pic>
    </p:spTree>
    <p:extLst>
      <p:ext uri="{BB962C8B-B14F-4D97-AF65-F5344CB8AC3E}">
        <p14:creationId xmlns:p14="http://schemas.microsoft.com/office/powerpoint/2010/main" val="1101854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pic>
        <p:nvPicPr>
          <p:cNvPr id="4" name="Picture 3" descr="A screenshot of a social media post&#10;&#10;Description automatically generated">
            <a:extLst>
              <a:ext uri="{FF2B5EF4-FFF2-40B4-BE49-F238E27FC236}">
                <a16:creationId xmlns:a16="http://schemas.microsoft.com/office/drawing/2014/main" id="{2234D7D0-E3FA-2942-9DB9-D6F997759417}"/>
              </a:ext>
            </a:extLst>
          </p:cNvPr>
          <p:cNvPicPr>
            <a:picLocks noChangeAspect="1"/>
          </p:cNvPicPr>
          <p:nvPr/>
        </p:nvPicPr>
        <p:blipFill>
          <a:blip r:embed="rId4"/>
          <a:stretch>
            <a:fillRect/>
          </a:stretch>
        </p:blipFill>
        <p:spPr>
          <a:xfrm>
            <a:off x="1218848" y="1025140"/>
            <a:ext cx="11078659" cy="4807720"/>
          </a:xfrm>
          <a:prstGeom prst="rect">
            <a:avLst/>
          </a:prstGeom>
        </p:spPr>
      </p:pic>
      <p:sp>
        <p:nvSpPr>
          <p:cNvPr id="8" name="Rectangle 7">
            <a:hlinkClick r:id="rId5"/>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spTree>
    <p:extLst>
      <p:ext uri="{BB962C8B-B14F-4D97-AF65-F5344CB8AC3E}">
        <p14:creationId xmlns:p14="http://schemas.microsoft.com/office/powerpoint/2010/main" val="3922456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3" name="Picture 2" descr="A screenshot of a cell phone&#10;&#10;Description automatically generated">
            <a:extLst>
              <a:ext uri="{FF2B5EF4-FFF2-40B4-BE49-F238E27FC236}">
                <a16:creationId xmlns:a16="http://schemas.microsoft.com/office/drawing/2014/main" id="{862B327D-6B67-B840-B79E-68FF9648E361}"/>
              </a:ext>
            </a:extLst>
          </p:cNvPr>
          <p:cNvPicPr>
            <a:picLocks noChangeAspect="1"/>
          </p:cNvPicPr>
          <p:nvPr/>
        </p:nvPicPr>
        <p:blipFill>
          <a:blip r:embed="rId5"/>
          <a:stretch>
            <a:fillRect/>
          </a:stretch>
        </p:blipFill>
        <p:spPr>
          <a:xfrm>
            <a:off x="101200" y="866267"/>
            <a:ext cx="12192000" cy="3278433"/>
          </a:xfrm>
          <a:prstGeom prst="rect">
            <a:avLst/>
          </a:prstGeom>
        </p:spPr>
      </p:pic>
    </p:spTree>
    <p:extLst>
      <p:ext uri="{BB962C8B-B14F-4D97-AF65-F5344CB8AC3E}">
        <p14:creationId xmlns:p14="http://schemas.microsoft.com/office/powerpoint/2010/main" val="4181143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eometric shape digital wallpaper">
            <a:extLst>
              <a:ext uri="{FF2B5EF4-FFF2-40B4-BE49-F238E27FC236}">
                <a16:creationId xmlns:a16="http://schemas.microsoft.com/office/drawing/2014/main" id="{4D559958-44A7-7F46-947F-3C6667F80C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Splunk</a:t>
            </a:r>
          </a:p>
        </p:txBody>
      </p:sp>
      <p:sp>
        <p:nvSpPr>
          <p:cNvPr id="8" name="Rectangle 7">
            <a:hlinkClick r:id="rId4"/>
            <a:extLst>
              <a:ext uri="{FF2B5EF4-FFF2-40B4-BE49-F238E27FC236}">
                <a16:creationId xmlns:a16="http://schemas.microsoft.com/office/drawing/2014/main" id="{E9120436-D4A2-224E-886C-D05C1BCAB5EE}"/>
              </a:ext>
            </a:extLst>
          </p:cNvPr>
          <p:cNvSpPr/>
          <p:nvPr/>
        </p:nvSpPr>
        <p:spPr>
          <a:xfrm>
            <a:off x="101200" y="5684108"/>
            <a:ext cx="1268186"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a:t>
            </a:r>
          </a:p>
        </p:txBody>
      </p:sp>
      <p:pic>
        <p:nvPicPr>
          <p:cNvPr id="4" name="Picture 3" descr="A screenshot of a social media post&#10;&#10;Description automatically generated">
            <a:extLst>
              <a:ext uri="{FF2B5EF4-FFF2-40B4-BE49-F238E27FC236}">
                <a16:creationId xmlns:a16="http://schemas.microsoft.com/office/drawing/2014/main" id="{AF29C4CD-44BA-384E-9069-FB1EA3F7F02A}"/>
              </a:ext>
            </a:extLst>
          </p:cNvPr>
          <p:cNvPicPr>
            <a:picLocks noChangeAspect="1"/>
          </p:cNvPicPr>
          <p:nvPr/>
        </p:nvPicPr>
        <p:blipFill>
          <a:blip r:embed="rId5"/>
          <a:stretch>
            <a:fillRect/>
          </a:stretch>
        </p:blipFill>
        <p:spPr>
          <a:xfrm>
            <a:off x="0" y="1304557"/>
            <a:ext cx="12192000" cy="4248886"/>
          </a:xfrm>
          <a:prstGeom prst="rect">
            <a:avLst/>
          </a:prstGeom>
        </p:spPr>
      </p:pic>
    </p:spTree>
    <p:extLst>
      <p:ext uri="{BB962C8B-B14F-4D97-AF65-F5344CB8AC3E}">
        <p14:creationId xmlns:p14="http://schemas.microsoft.com/office/powerpoint/2010/main" val="874973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 to Splunk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9828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Machines and Data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42280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643597" y="-188198"/>
            <a:ext cx="5120114" cy="1692794"/>
          </a:xfrm>
          <a:prstGeom prst="rect">
            <a:avLst/>
          </a:prstGeom>
        </p:spPr>
        <p:txBody>
          <a:bodyPr vert="horz" lIns="91440" tIns="45720" rIns="91440" bIns="45720" rtlCol="0" anchor="ctr">
            <a:normAutofit/>
          </a:bodyPr>
          <a:lstStyle/>
          <a:p>
            <a:r>
              <a:rPr lang="en-US" b="1" dirty="0"/>
              <a:t>Outline</a:t>
            </a: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104275" y="1114547"/>
            <a:ext cx="6123491" cy="4628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Adaptive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allow the machine to learn from changes as new goals and requirements evolve. The engine, too, could also cope with unpredictability and ambiguity, and make reasoned decisions. This adaptability would allow pre-defined rules to be changed and migrated over time, and would also support the strengthening of security when there is a perceived attack, and to reduce it when not under attack.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Interactive</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would support the interaction of the cognitive engine with a whole range of services, people, systems, and so on. A core part of a cognitive engine - as we see in the brain - is the ability for it to take inputs from a range of sources, and then provide outputs in the required way.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Iterative and stateful.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involves understanding previous interactions and be able to sustain future ones, along with plotting the best course and to learn new routes. As humans, our interactions with others are often stateful, and where we remember where we have left things with different people. Within a cognitive engine, we would thus define our interactions as well-defined states, of which we move into and out of.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prstClr val="black"/>
                </a:solidFill>
                <a:effectLst/>
                <a:uLnTx/>
                <a:uFillTx/>
                <a:latin typeface="Calibri" panose="020F0502020204030204"/>
                <a:ea typeface="+mn-ea"/>
                <a:cs typeface="+mn-cs"/>
              </a:rPr>
              <a:t>Contextual</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This allows the identification of key contextual elements within the data, including locations, names, dates, and so on. The original data may be in many different formats and could be structured, semi-structured or unstructured.</a:t>
            </a:r>
          </a:p>
        </p:txBody>
      </p:sp>
      <p:pic>
        <p:nvPicPr>
          <p:cNvPr id="1028" name="Picture 4" descr="round silver analog pocket watch in wooden surface">
            <a:extLst>
              <a:ext uri="{FF2B5EF4-FFF2-40B4-BE49-F238E27FC236}">
                <a16:creationId xmlns:a16="http://schemas.microsoft.com/office/drawing/2014/main" id="{5C59AC19-736F-1845-8DBC-2F82BB35D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Tree>
    <p:extLst>
      <p:ext uri="{BB962C8B-B14F-4D97-AF65-F5344CB8AC3E}">
        <p14:creationId xmlns:p14="http://schemas.microsoft.com/office/powerpoint/2010/main" val="61694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Directed Graphs and Cyber Threats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6232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3" name="Picture 2" descr="A picture containing green, ball, small, player&#10;&#10;Description automatically generated">
            <a:extLst>
              <a:ext uri="{FF2B5EF4-FFF2-40B4-BE49-F238E27FC236}">
                <a16:creationId xmlns:a16="http://schemas.microsoft.com/office/drawing/2014/main" id="{E5DFCE73-D0A1-B24E-B891-01709487B90C}"/>
              </a:ext>
            </a:extLst>
          </p:cNvPr>
          <p:cNvPicPr>
            <a:picLocks noChangeAspect="1"/>
          </p:cNvPicPr>
          <p:nvPr/>
        </p:nvPicPr>
        <p:blipFill>
          <a:blip r:embed="rId4"/>
          <a:stretch>
            <a:fillRect/>
          </a:stretch>
        </p:blipFill>
        <p:spPr>
          <a:xfrm>
            <a:off x="6096000" y="142506"/>
            <a:ext cx="5419093" cy="3798133"/>
          </a:xfrm>
          <a:prstGeom prst="rect">
            <a:avLst/>
          </a:prstGeom>
        </p:spPr>
      </p:pic>
      <p:pic>
        <p:nvPicPr>
          <p:cNvPr id="5" name="Picture 4" descr="A close up of a map&#10;&#10;Description automatically generated">
            <a:extLst>
              <a:ext uri="{FF2B5EF4-FFF2-40B4-BE49-F238E27FC236}">
                <a16:creationId xmlns:a16="http://schemas.microsoft.com/office/drawing/2014/main" id="{59B37085-C10D-B845-9D3B-4E4AF60ADF75}"/>
              </a:ext>
            </a:extLst>
          </p:cNvPr>
          <p:cNvPicPr>
            <a:picLocks noChangeAspect="1"/>
          </p:cNvPicPr>
          <p:nvPr/>
        </p:nvPicPr>
        <p:blipFill>
          <a:blip r:embed="rId5"/>
          <a:stretch>
            <a:fillRect/>
          </a:stretch>
        </p:blipFill>
        <p:spPr>
          <a:xfrm>
            <a:off x="259671" y="3429000"/>
            <a:ext cx="6613532" cy="3083729"/>
          </a:xfrm>
          <a:prstGeom prst="rect">
            <a:avLst/>
          </a:prstGeom>
        </p:spPr>
      </p:pic>
    </p:spTree>
    <p:extLst>
      <p:ext uri="{BB962C8B-B14F-4D97-AF65-F5344CB8AC3E}">
        <p14:creationId xmlns:p14="http://schemas.microsoft.com/office/powerpoint/2010/main" val="21892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ound silver analog pocket watch in wooden surface">
            <a:extLst>
              <a:ext uri="{FF2B5EF4-FFF2-40B4-BE49-F238E27FC236}">
                <a16:creationId xmlns:a16="http://schemas.microsoft.com/office/drawing/2014/main" id="{8844A156-488A-5D4C-B4EF-C12BB737AA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20" r="27232" b="-1"/>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88018"/>
            <a:ext cx="5120114" cy="1692794"/>
          </a:xfrm>
          <a:prstGeom prst="rect">
            <a:avLst/>
          </a:prstGeom>
        </p:spPr>
        <p:txBody>
          <a:bodyPr vert="horz" lIns="91440" tIns="45720" rIns="91440" bIns="45720" rtlCol="0" anchor="ctr">
            <a:normAutofit/>
          </a:bodyPr>
          <a:lstStyle/>
          <a:p>
            <a:r>
              <a:rPr lang="en-US" b="1" dirty="0"/>
              <a:t>Directed Graphs</a:t>
            </a:r>
          </a:p>
        </p:txBody>
      </p:sp>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5AFC9B79-CC41-DF45-8441-981149178FD3}"/>
              </a:ext>
            </a:extLst>
          </p:cNvPr>
          <p:cNvPicPr>
            <a:picLocks noChangeAspect="1"/>
          </p:cNvPicPr>
          <p:nvPr/>
        </p:nvPicPr>
        <p:blipFill>
          <a:blip r:embed="rId4"/>
          <a:stretch>
            <a:fillRect/>
          </a:stretch>
        </p:blipFill>
        <p:spPr>
          <a:xfrm>
            <a:off x="557242" y="1942221"/>
            <a:ext cx="8908972" cy="4915769"/>
          </a:xfrm>
          <a:prstGeom prst="rect">
            <a:avLst/>
          </a:prstGeom>
        </p:spPr>
      </p:pic>
      <p:pic>
        <p:nvPicPr>
          <p:cNvPr id="7" name="Picture 6" descr="A close up of a sign&#10;&#10;Description automatically generated">
            <a:extLst>
              <a:ext uri="{FF2B5EF4-FFF2-40B4-BE49-F238E27FC236}">
                <a16:creationId xmlns:a16="http://schemas.microsoft.com/office/drawing/2014/main" id="{DC8D8333-3BC2-154D-AA7F-323729D6FA25}"/>
              </a:ext>
            </a:extLst>
          </p:cNvPr>
          <p:cNvPicPr>
            <a:picLocks noChangeAspect="1"/>
          </p:cNvPicPr>
          <p:nvPr/>
        </p:nvPicPr>
        <p:blipFill>
          <a:blip r:embed="rId5"/>
          <a:stretch>
            <a:fillRect/>
          </a:stretch>
        </p:blipFill>
        <p:spPr>
          <a:xfrm>
            <a:off x="4229100" y="382964"/>
            <a:ext cx="7848599" cy="1321551"/>
          </a:xfrm>
          <a:prstGeom prst="rect">
            <a:avLst/>
          </a:prstGeom>
        </p:spPr>
      </p:pic>
    </p:spTree>
    <p:extLst>
      <p:ext uri="{BB962C8B-B14F-4D97-AF65-F5344CB8AC3E}">
        <p14:creationId xmlns:p14="http://schemas.microsoft.com/office/powerpoint/2010/main" val="3412354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1297</TotalTime>
  <Words>493</Words>
  <Application>Microsoft Macintosh PowerPoint</Application>
  <PresentationFormat>Widescreen</PresentationFormat>
  <Paragraphs>101</Paragraphs>
  <Slides>44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Introduction to Splunk</vt:lpstr>
      <vt:lpstr>Memory, Big Data and SIEM</vt:lpstr>
      <vt:lpstr>Outline</vt:lpstr>
      <vt:lpstr>Outline</vt:lpstr>
      <vt:lpstr>Machines and Data</vt:lpstr>
      <vt:lpstr>Outline</vt:lpstr>
      <vt:lpstr>Directed Graphs and Cyber Threats</vt:lpstr>
      <vt:lpstr>Directed Graphs</vt:lpstr>
      <vt:lpstr>Directed Graphs</vt:lpstr>
      <vt:lpstr>The V’s of Data</vt:lpstr>
      <vt:lpstr>Outline</vt:lpstr>
      <vt:lpstr>Data Gathering</vt:lpstr>
      <vt:lpstr>Outline</vt:lpstr>
      <vt:lpstr>Outline</vt:lpstr>
      <vt:lpstr>Outline</vt:lpstr>
      <vt:lpstr>Outline</vt:lpstr>
      <vt:lpstr>Outline</vt:lpstr>
      <vt:lpstr>Timelines</vt:lpstr>
      <vt:lpstr>Outline</vt:lpstr>
      <vt:lpstr>Outline</vt:lpstr>
      <vt:lpstr>Introduction to Splunk</vt:lpstr>
      <vt:lpstr>PowerPoint Presentation</vt:lpstr>
      <vt:lpstr>PowerPoint Presentation</vt:lpstr>
      <vt:lpstr>Outline</vt:lpstr>
      <vt:lpstr>Why? PCI</vt:lpstr>
      <vt:lpstr>Before, During and After</vt:lpstr>
      <vt:lpstr>Logs</vt:lpstr>
      <vt:lpstr>And the complexity …</vt:lpstr>
      <vt:lpstr>Introduction to Splunk</vt:lpstr>
      <vt:lpstr>Buttercup Games</vt:lpstr>
      <vt:lpstr>Splunk</vt:lpstr>
      <vt:lpstr>Splunk</vt:lpstr>
      <vt:lpstr>Splunk</vt:lpstr>
      <vt:lpstr>Splunk</vt:lpstr>
      <vt:lpstr>Splunk</vt:lpstr>
      <vt:lpstr>Splunk</vt:lpstr>
      <vt:lpstr>Splunk</vt:lpstr>
      <vt:lpstr>Splunk</vt:lpstr>
      <vt:lpstr>Splunk</vt:lpstr>
      <vt:lpstr>Splunk</vt:lpstr>
      <vt:lpstr>Splunk</vt:lpstr>
      <vt:lpstr>Splunk</vt:lpstr>
      <vt:lpstr>Splunk</vt:lpstr>
      <vt:lpstr>Introduction to Splunk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Forensics and Protocols</dc:title>
  <dc:creator>Buchanan, Bill</dc:creator>
  <cp:lastModifiedBy>Buchanan, Bill</cp:lastModifiedBy>
  <cp:revision>36</cp:revision>
  <dcterms:created xsi:type="dcterms:W3CDTF">2020-05-03T17:50:05Z</dcterms:created>
  <dcterms:modified xsi:type="dcterms:W3CDTF">2023-11-15T06:43:05Z</dcterms:modified>
</cp:coreProperties>
</file>